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88002F-8FE5-407D-981A-9C319D5A2588}" type="datetimeFigureOut">
              <a:rPr lang="ru-RU" smtClean="0"/>
              <a:t>17.02.2017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F5CD85-7B04-4651-AF9B-36E375718AF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5CD85-7B04-4651-AF9B-36E375718AFC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359898"/>
            <a:ext cx="7339034" cy="199753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МИНИСТЕРСТВО ОБРАЗОВАНИЯ И НАУКИ РОССИЙСКОЙ ФЕДЕРАЦИИ</a:t>
            </a:r>
            <a:r>
              <a:rPr lang="ru-RU" sz="14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1400" dirty="0" smtClean="0">
                <a:latin typeface="Calibri"/>
                <a:ea typeface="Calibri"/>
                <a:cs typeface="Times New Roman"/>
              </a:rPr>
            </a:br>
            <a:r>
              <a:rPr lang="ru-RU" sz="1400" dirty="0" smtClean="0">
                <a:latin typeface="Times New Roman"/>
                <a:ea typeface="Calibri"/>
                <a:cs typeface="Times New Roman"/>
              </a:rPr>
              <a:t>Федеральное государственное бюджетное образовательное учреждение </a:t>
            </a:r>
            <a:r>
              <a:rPr lang="ru-RU" sz="14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1400" dirty="0" smtClean="0">
                <a:latin typeface="Calibri"/>
                <a:ea typeface="Calibri"/>
                <a:cs typeface="Times New Roman"/>
              </a:rPr>
            </a:br>
            <a:r>
              <a:rPr lang="ru-RU" sz="1400" dirty="0" smtClean="0">
                <a:latin typeface="Times New Roman"/>
                <a:ea typeface="Calibri"/>
                <a:cs typeface="Times New Roman"/>
              </a:rPr>
              <a:t>высшего  образования </a:t>
            </a:r>
            <a:r>
              <a:rPr lang="ru-RU" sz="14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1400" dirty="0" smtClean="0">
                <a:latin typeface="Calibri"/>
                <a:ea typeface="Calibri"/>
                <a:cs typeface="Times New Roman"/>
              </a:rPr>
            </a:br>
            <a:r>
              <a:rPr lang="ru-RU" sz="1400" dirty="0" smtClean="0">
                <a:latin typeface="Times New Roman"/>
                <a:ea typeface="Calibri"/>
                <a:cs typeface="Times New Roman"/>
              </a:rPr>
              <a:t>«Сибирская государственная автомобильно-дорожная академия (</a:t>
            </a:r>
            <a:r>
              <a:rPr lang="ru-RU" sz="1400" dirty="0" err="1" smtClean="0">
                <a:latin typeface="Times New Roman"/>
                <a:ea typeface="Calibri"/>
                <a:cs typeface="Times New Roman"/>
              </a:rPr>
              <a:t>СибАДИ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)»</a:t>
            </a:r>
            <a:r>
              <a:rPr lang="ru-RU" sz="14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1400" dirty="0" smtClean="0">
                <a:latin typeface="Calibri"/>
                <a:ea typeface="Calibri"/>
                <a:cs typeface="Times New Roman"/>
              </a:rPr>
            </a:br>
            <a:r>
              <a:rPr lang="ru-RU" sz="1400" dirty="0" smtClean="0">
                <a:latin typeface="Times New Roman"/>
                <a:ea typeface="Calibri"/>
                <a:cs typeface="Times New Roman"/>
              </a:rPr>
              <a:t>Факультет «Автомобильный транспорт»</a:t>
            </a:r>
            <a:r>
              <a:rPr lang="ru-RU" sz="14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1400" dirty="0" smtClean="0">
                <a:latin typeface="Calibri"/>
                <a:ea typeface="Calibri"/>
                <a:cs typeface="Times New Roman"/>
              </a:rPr>
            </a:br>
            <a:r>
              <a:rPr lang="ru-RU" sz="1400" dirty="0" smtClean="0">
                <a:latin typeface="Times New Roman"/>
                <a:ea typeface="Calibri"/>
                <a:cs typeface="Times New Roman"/>
              </a:rPr>
              <a:t>Кафедра «Инженерная педагогика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»</a:t>
            </a:r>
            <a:endParaRPr lang="ru-RU" sz="1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2714620"/>
            <a:ext cx="7406640" cy="378621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Социально-значимый проект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«Дивный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Омск»</a:t>
            </a:r>
          </a:p>
          <a:p>
            <a:pPr algn="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Представляют:         </a:t>
            </a:r>
          </a:p>
          <a:p>
            <a:pPr algn="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Габбасова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Асия Асылбековна,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Занкевич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Анжелика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Александровна</a:t>
            </a:r>
          </a:p>
          <a:p>
            <a:pPr algn="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Научные руководители: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Горина Анна Владимировна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кандидат философских наук</a:t>
            </a:r>
          </a:p>
          <a:p>
            <a:pPr algn="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Фролова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Полина Ивановна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кандидат педагогических наук</a:t>
            </a:r>
          </a:p>
          <a:p>
            <a:pPr algn="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Омск-2017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790712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/>
                <a:ea typeface="Calibri"/>
              </a:rPr>
              <a:t>Сущность проектного предложения </a:t>
            </a:r>
            <a:r>
              <a:rPr lang="ru-RU" sz="4000" dirty="0" smtClean="0">
                <a:latin typeface="Times New Roman"/>
                <a:ea typeface="Calibri"/>
              </a:rPr>
              <a:t/>
            </a:r>
            <a:br>
              <a:rPr lang="ru-RU" sz="4000" dirty="0" smtClean="0">
                <a:latin typeface="Times New Roman"/>
                <a:ea typeface="Calibri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142984"/>
            <a:ext cx="7498080" cy="4800600"/>
          </a:xfrm>
        </p:spPr>
        <p:txBody>
          <a:bodyPr>
            <a:normAutofit fontScale="85000" lnSpcReduction="20000"/>
          </a:bodyPr>
          <a:lstStyle/>
          <a:p>
            <a:pPr indent="449580"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  Проектный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продукт представляет собой познавательное издание «Дивный Омск», включающее пять разделов: </a:t>
            </a:r>
            <a:endParaRPr lang="ru-RU" sz="2400" dirty="0" smtClean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60000"/>
              </a:lnSpc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Синквейны-загадки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6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Эссе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 городе;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6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Рисунки, иллюстрации;</a:t>
            </a:r>
          </a:p>
          <a:p>
            <a:pPr lvl="0">
              <a:lnSpc>
                <a:spcPct val="16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Фотографии города Омска;</a:t>
            </a:r>
          </a:p>
          <a:p>
            <a:pPr lvl="0">
              <a:lnSpc>
                <a:spcPct val="160000"/>
              </a:lnSpc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Раскраски-антистресс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60000"/>
              </a:lnSpc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320"/>
            <a:ext cx="7862150" cy="1143000"/>
          </a:xfrm>
        </p:spPr>
        <p:txBody>
          <a:bodyPr>
            <a:noAutofit/>
          </a:bodyPr>
          <a:lstStyle/>
          <a:p>
            <a:pPr marL="342900" lvl="0" indent="-342900" algn="just">
              <a:spcAft>
                <a:spcPts val="0"/>
              </a:spcAft>
              <a:tabLst>
                <a:tab pos="571500" algn="l"/>
              </a:tabLst>
            </a:pP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            </a:t>
            </a:r>
            <a:r>
              <a:rPr lang="ru-RU" sz="4400" b="1" dirty="0" smtClean="0">
                <a:latin typeface="Times New Roman"/>
                <a:ea typeface="Calibri"/>
                <a:cs typeface="Times New Roman"/>
              </a:rPr>
              <a:t>«</a:t>
            </a:r>
            <a:r>
              <a:rPr lang="ru-RU" sz="4400" b="1" dirty="0" err="1" smtClean="0">
                <a:latin typeface="Times New Roman"/>
                <a:ea typeface="Calibri"/>
                <a:cs typeface="Times New Roman"/>
              </a:rPr>
              <a:t>Синквейны-загадки</a:t>
            </a:r>
            <a:r>
              <a:rPr lang="ru-RU" sz="4400" b="1" dirty="0" smtClean="0">
                <a:latin typeface="Times New Roman"/>
                <a:ea typeface="Calibri"/>
                <a:cs typeface="Times New Roman"/>
              </a:rPr>
              <a:t>»</a:t>
            </a:r>
            <a:r>
              <a:rPr lang="ru-RU" sz="24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2400" dirty="0" smtClean="0">
                <a:latin typeface="Calibri"/>
                <a:ea typeface="Calibri"/>
                <a:cs typeface="Times New Roman"/>
              </a:rPr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728" y="1500174"/>
            <a:ext cx="3657600" cy="46634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 Памятник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«Пушка»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Чёрная, большая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Стоит, гремит, стреляет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Радует народ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Дуло 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(Автор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синквейна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Кусенов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С.Н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3504" y="1571612"/>
            <a:ext cx="3657600" cy="46634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Иртышская набережная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Красивая, большая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Пестрит огнями, радует фонтанами,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принимает гостей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Соседка Иртыша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Берег</a:t>
            </a: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(Автор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синквейна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Васягин Е.М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.,)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2786050" y="3643314"/>
            <a:ext cx="47149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Эссе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latin typeface="Gabriola" pitchFamily="82" charset="0"/>
                <a:ea typeface="Times New Roman"/>
                <a:cs typeface="Times New Roman"/>
              </a:rPr>
              <a:t>…В </a:t>
            </a:r>
            <a:r>
              <a:rPr lang="ru-RU" dirty="0" smtClean="0">
                <a:latin typeface="Gabriola" pitchFamily="82" charset="0"/>
                <a:ea typeface="Times New Roman"/>
                <a:cs typeface="Times New Roman"/>
              </a:rPr>
              <a:t>будущем в этом городе все будет управляться электроникой, где можно будет открывать двери голосом, будет очень много автомобилей и придется строить многоэтажные дороги. Исчезнут продавцы из магазинов, где появятся автоматические системы. Люди научатся не мусорить и правильно сортировать мусор, и тогда рядом с городом не будет свалок, что приведет к повышению уровня </a:t>
            </a:r>
            <a:r>
              <a:rPr lang="ru-RU" dirty="0" err="1" smtClean="0">
                <a:latin typeface="Gabriola" pitchFamily="82" charset="0"/>
                <a:ea typeface="Times New Roman"/>
                <a:cs typeface="Times New Roman"/>
              </a:rPr>
              <a:t>экологичности</a:t>
            </a:r>
            <a:r>
              <a:rPr lang="ru-RU" dirty="0" smtClean="0">
                <a:latin typeface="Gabriola" pitchFamily="82" charset="0"/>
                <a:ea typeface="Times New Roman"/>
                <a:cs typeface="Times New Roman"/>
              </a:rPr>
              <a:t> окружающей </a:t>
            </a:r>
            <a:r>
              <a:rPr lang="ru-RU" dirty="0" smtClean="0">
                <a:latin typeface="Gabriola" pitchFamily="82" charset="0"/>
                <a:ea typeface="Times New Roman"/>
                <a:cs typeface="Times New Roman"/>
              </a:rPr>
              <a:t>среды… </a:t>
            </a:r>
          </a:p>
          <a:p>
            <a:pPr indent="450215" algn="r">
              <a:lnSpc>
                <a:spcPct val="115000"/>
              </a:lnSpc>
              <a:buNone/>
            </a:pPr>
            <a:r>
              <a:rPr lang="ru-RU" sz="2400" i="1" dirty="0" err="1" smtClean="0">
                <a:latin typeface="Gabriola" pitchFamily="82" charset="0"/>
              </a:rPr>
              <a:t>Мяликов</a:t>
            </a:r>
            <a:r>
              <a:rPr lang="ru-RU" sz="2400" i="1" dirty="0" smtClean="0">
                <a:latin typeface="Gabriola" pitchFamily="82" charset="0"/>
              </a:rPr>
              <a:t> Александр Андреевич</a:t>
            </a:r>
            <a:endParaRPr lang="ru-RU" sz="2400" dirty="0" smtClean="0">
              <a:latin typeface="Gabriola" pitchFamily="82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2400" dirty="0" smtClean="0">
              <a:latin typeface="Gabriola" pitchFamily="82" charset="0"/>
              <a:ea typeface="Times New Roman"/>
              <a:cs typeface="Times New Roman"/>
            </a:endParaRPr>
          </a:p>
          <a:p>
            <a:endParaRPr lang="ru-RU" dirty="0"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 smtClean="0">
                <a:latin typeface="Times New Roman"/>
                <a:ea typeface="Calibri"/>
              </a:rPr>
              <a:t>Рисунки, иллюстрации</a:t>
            </a:r>
            <a:endParaRPr lang="ru-RU" b="1" dirty="0"/>
          </a:p>
        </p:txBody>
      </p:sp>
      <p:pic>
        <p:nvPicPr>
          <p:cNvPr id="4" name="Содержимое 3" descr="5QmmXjrmvA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15526" y="1447800"/>
            <a:ext cx="7338497" cy="4800600"/>
          </a:xfrm>
        </p:spPr>
      </p:pic>
      <p:sp>
        <p:nvSpPr>
          <p:cNvPr id="5" name="TextBox 4"/>
          <p:cNvSpPr txBox="1"/>
          <p:nvPr/>
        </p:nvSpPr>
        <p:spPr>
          <a:xfrm>
            <a:off x="5715008" y="6215082"/>
            <a:ext cx="3096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Захаров А.Ю. Омск будущего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 smtClean="0">
                <a:latin typeface="Times New Roman"/>
                <a:ea typeface="Calibri"/>
              </a:rPr>
              <a:t>Рисунки, иллюстрации</a:t>
            </a:r>
            <a:endParaRPr lang="ru-RU" dirty="0"/>
          </a:p>
        </p:txBody>
      </p:sp>
      <p:pic>
        <p:nvPicPr>
          <p:cNvPr id="4" name="Содержимое 3" descr="jRCF1-A-Te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4254" y="1447800"/>
            <a:ext cx="7101042" cy="4800600"/>
          </a:xfrm>
        </p:spPr>
      </p:pic>
      <p:sp>
        <p:nvSpPr>
          <p:cNvPr id="5" name="TextBox 4"/>
          <p:cNvSpPr txBox="1"/>
          <p:nvPr/>
        </p:nvSpPr>
        <p:spPr>
          <a:xfrm>
            <a:off x="5715008" y="6215082"/>
            <a:ext cx="2963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Захаров А.Ю. </a:t>
            </a:r>
            <a:r>
              <a:rPr lang="ru-RU" dirty="0" smtClean="0"/>
              <a:t>Ночной город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 smtClean="0">
                <a:latin typeface="Times New Roman"/>
                <a:ea typeface="Calibri"/>
              </a:rPr>
              <a:t>Фотографии</a:t>
            </a:r>
            <a:endParaRPr lang="ru-RU" b="1" dirty="0"/>
          </a:p>
        </p:txBody>
      </p:sp>
      <p:pic>
        <p:nvPicPr>
          <p:cNvPr id="6" name="Содержимое 5" descr="c4V0ODFbX4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57818" y="1428736"/>
            <a:ext cx="3200400" cy="4800600"/>
          </a:xfrm>
        </p:spPr>
      </p:pic>
      <p:pic>
        <p:nvPicPr>
          <p:cNvPr id="7" name="Рисунок 6" descr="xuux6dsXa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04" y="1428736"/>
            <a:ext cx="3190881" cy="47863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86248" y="6215082"/>
            <a:ext cx="1632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Банбан</a:t>
            </a:r>
            <a:r>
              <a:rPr lang="ru-RU" dirty="0" smtClean="0"/>
              <a:t> Мария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/>
              <a:t>Раскраска-антистресс</a:t>
            </a:r>
            <a:endParaRPr lang="ru-RU" b="1" dirty="0"/>
          </a:p>
        </p:txBody>
      </p:sp>
      <p:pic>
        <p:nvPicPr>
          <p:cNvPr id="4" name="Содержимое 3" descr="раскраска1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8365" y="1447800"/>
            <a:ext cx="6552819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/>
                <a:ea typeface="Calibri"/>
              </a:rPr>
              <a:t>Риски реализации проекта</a:t>
            </a:r>
            <a:r>
              <a:rPr lang="ru-RU" b="1" dirty="0" smtClean="0">
                <a:latin typeface="Times New Roman"/>
                <a:ea typeface="Calibri"/>
              </a:rPr>
              <a:t>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педагогические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: отсутствие мотивации жителей и гостей Омска к участию в проекте (проект основан на самоорганизации участников), отсутствие готовности затрачивать личное время на участие в проекте;</a:t>
            </a:r>
            <a:endParaRPr lang="ru-RU" sz="2400" dirty="0" smtClean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организационно-управленческие: соответствие цели, направлений работы с целью и содержанием проекта.</a:t>
            </a:r>
            <a:endParaRPr lang="ru-RU" sz="2400" dirty="0" smtClean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8" y="1142984"/>
            <a:ext cx="2743200" cy="3071834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Инициативная группа: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Габбасова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А.А.,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Занкевич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А.А.,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Захаров А.Ю.,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Банбан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М.С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Обельчакова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К.А.,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Шуанова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С.Т.,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Данилова А.А.,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Бутько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К.С.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ДИВОМСК.bmp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3125" b="3125"/>
          <a:stretch>
            <a:fillRect/>
          </a:stretch>
        </p:blipFill>
        <p:spPr>
          <a:xfrm>
            <a:off x="838200" y="1143000"/>
            <a:ext cx="4419600" cy="414337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85786" y="5286388"/>
            <a:ext cx="4472014" cy="41908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Эмблема проекта «Дивный Омск» - автор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Бутько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К.С.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359898"/>
            <a:ext cx="7339034" cy="199753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МИНИСТЕРСТВО ОБРАЗОВАНИЯ И НАУКИ РОССИЙСКОЙ ФЕДЕРАЦИИ</a:t>
            </a:r>
            <a:r>
              <a:rPr lang="ru-RU" sz="14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1400" dirty="0" smtClean="0">
                <a:latin typeface="Calibri"/>
                <a:ea typeface="Calibri"/>
                <a:cs typeface="Times New Roman"/>
              </a:rPr>
            </a:br>
            <a:r>
              <a:rPr lang="ru-RU" sz="1400" dirty="0" smtClean="0">
                <a:latin typeface="Times New Roman"/>
                <a:ea typeface="Calibri"/>
                <a:cs typeface="Times New Roman"/>
              </a:rPr>
              <a:t>Федеральное государственное бюджетное образовательное учреждение </a:t>
            </a:r>
            <a:r>
              <a:rPr lang="ru-RU" sz="14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1400" dirty="0" smtClean="0">
                <a:latin typeface="Calibri"/>
                <a:ea typeface="Calibri"/>
                <a:cs typeface="Times New Roman"/>
              </a:rPr>
            </a:br>
            <a:r>
              <a:rPr lang="ru-RU" sz="1400" dirty="0" smtClean="0">
                <a:latin typeface="Times New Roman"/>
                <a:ea typeface="Calibri"/>
                <a:cs typeface="Times New Roman"/>
              </a:rPr>
              <a:t>высшего  образования </a:t>
            </a:r>
            <a:r>
              <a:rPr lang="ru-RU" sz="14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1400" dirty="0" smtClean="0">
                <a:latin typeface="Calibri"/>
                <a:ea typeface="Calibri"/>
                <a:cs typeface="Times New Roman"/>
              </a:rPr>
            </a:br>
            <a:r>
              <a:rPr lang="ru-RU" sz="1400" dirty="0" smtClean="0">
                <a:latin typeface="Times New Roman"/>
                <a:ea typeface="Calibri"/>
                <a:cs typeface="Times New Roman"/>
              </a:rPr>
              <a:t>«Сибирская государственная автомобильно-дорожная академия (</a:t>
            </a:r>
            <a:r>
              <a:rPr lang="ru-RU" sz="1400" dirty="0" err="1" smtClean="0">
                <a:latin typeface="Times New Roman"/>
                <a:ea typeface="Calibri"/>
                <a:cs typeface="Times New Roman"/>
              </a:rPr>
              <a:t>СибАДИ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)»</a:t>
            </a:r>
            <a:r>
              <a:rPr lang="ru-RU" sz="14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1400" dirty="0" smtClean="0">
                <a:latin typeface="Calibri"/>
                <a:ea typeface="Calibri"/>
                <a:cs typeface="Times New Roman"/>
              </a:rPr>
            </a:br>
            <a:r>
              <a:rPr lang="ru-RU" sz="1400" dirty="0" smtClean="0">
                <a:latin typeface="Times New Roman"/>
                <a:ea typeface="Calibri"/>
                <a:cs typeface="Times New Roman"/>
              </a:rPr>
              <a:t>Факультет «Автомобильный транспорт»</a:t>
            </a:r>
            <a:r>
              <a:rPr lang="ru-RU" sz="14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1400" dirty="0" smtClean="0">
                <a:latin typeface="Calibri"/>
                <a:ea typeface="Calibri"/>
                <a:cs typeface="Times New Roman"/>
              </a:rPr>
            </a:br>
            <a:r>
              <a:rPr lang="ru-RU" sz="1400" dirty="0" smtClean="0">
                <a:latin typeface="Times New Roman"/>
                <a:ea typeface="Calibri"/>
                <a:cs typeface="Times New Roman"/>
              </a:rPr>
              <a:t>Кафедра «Инженерная педагогика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»</a:t>
            </a:r>
            <a:endParaRPr lang="ru-RU" sz="1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2714620"/>
            <a:ext cx="7406640" cy="378621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Социально-значимый проект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«Дивный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Омск»</a:t>
            </a:r>
          </a:p>
          <a:p>
            <a:pPr algn="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Представляют:         </a:t>
            </a:r>
          </a:p>
          <a:p>
            <a:pPr algn="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Габбасова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Асия Асылбековна,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Занкевич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Анжелика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Александровна</a:t>
            </a:r>
          </a:p>
          <a:p>
            <a:pPr algn="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Научные руководители: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Горина Анна Владимировна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кандидат философских наук</a:t>
            </a:r>
          </a:p>
          <a:p>
            <a:pPr algn="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Фролова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Полина Ивановна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кандидат педагогических наук</a:t>
            </a:r>
          </a:p>
          <a:p>
            <a:pPr algn="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Омск-2017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сегодняшний день появляется потребность  в организации процесса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проектной деятельности студенческой молодежи, что напрямую связано с развитием общекультурных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общепрофессиональных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компетенций. Многие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компетенции формируются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развиваются через активное вовлечение в социально-проектную деятельность и сознательное участие в ней.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рамках профессионального образования возможна интеграция  патриотического воспитания и развития общекультурных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общепрофессиональных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компетенций, путем вовлечения обучающихся в целенаправленную социально-проектную деятельность.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ОБЩАЯ ХАРАКТЕРИСТИКА: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Для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решения сложившейся проблемы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разработан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долговременный проект «Дивный Омск» для обучающихся профессиональных образовательных организаций,  жителей и гостей города Омска.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Проект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направлен на развитие навыков проектной деятельности в процессе формирования отдельных групп компетенций у творческой группы инициаторов проекта (обучающиеся ФГБОУ  ВО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СибАДИ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») и на развитие творческих способностей, критического мышления у  обучающихся профессиональных образовательных организаций, жителей и гостей города Омска посредством обобщения, осмысления, структуризации комплекса различных видов творческих работ, направленных на актуализацию знаний о городе Омске.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511606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Times New Roman"/>
                <a:ea typeface="Calibri"/>
              </a:rPr>
              <a:t>Материал для данного проекта систематизирован как единый комплекс творческих работ в виде познавательного издания, включающего в себя 5 </a:t>
            </a:r>
            <a:r>
              <a:rPr lang="ru-RU" sz="2400" dirty="0" smtClean="0">
                <a:latin typeface="Times New Roman"/>
                <a:ea typeface="Calibri"/>
              </a:rPr>
              <a:t>разделов</a:t>
            </a:r>
            <a:r>
              <a:rPr lang="ru-RU" sz="2400" dirty="0" smtClean="0">
                <a:latin typeface="Times New Roman"/>
                <a:ea typeface="Calibri"/>
              </a:rPr>
              <a:t>: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28662" y="1785926"/>
            <a:ext cx="3450166" cy="4214842"/>
          </a:xfrm>
        </p:spPr>
        <p:txBody>
          <a:bodyPr>
            <a:normAutofit fontScale="77500" lnSpcReduction="20000"/>
          </a:bodyPr>
          <a:lstStyle/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Синквейны-загадки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 достопримечательностях города Омска;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Эссе о настоящем и будущем города Омска;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Рисунки, иллюстрации;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Фотографии города Омска;</a:t>
            </a:r>
          </a:p>
          <a:p>
            <a:pPr lvl="0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Раскраски-антистресс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ДИВОМСК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00563" y="1571612"/>
            <a:ext cx="4433888" cy="44338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Целевая аудитория: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285860"/>
            <a:ext cx="7783832" cy="19097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Обучающиеся профессиональных образовательных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организаций, жители и гости города Омска.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User\Pictures\изображения\фотки\9boYc54YBKM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511418"/>
            <a:ext cx="6286496" cy="40512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0" y="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Базовые подходы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142984"/>
            <a:ext cx="7786742" cy="5715016"/>
          </a:xfrm>
        </p:spPr>
        <p:txBody>
          <a:bodyPr>
            <a:normAutofit fontScale="70000" lnSpcReduction="20000"/>
          </a:bodyPr>
          <a:lstStyle/>
          <a:p>
            <a:pPr lvl="0"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Компетентностный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подход (Хуторской А.В.), согласно которому общекультурные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общепрофессиональные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компетенции необходимо формировать и развивать в процессе получения профессионального образования.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Логико-структурный подход (ЛСП) побуждает субъекта познания задумываться над своими ожиданиями и способами их осуществления. Тем самым логико-структурный подход обеспечивает связь между мероприятиями, результатами и целями, т.е. обеспечивает проверку внутренней логики плана проекта. Этот подход предписывает на стадии планирования проекта тщательно рассмотреть все допущения и факторы риска,  которые могут нанести ущерб проекту и поставить под вопрос выполняемость проекта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Деятельностный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подход, основанный на том, что процесс деятельности человека направлен на становление его сознания и его личности в целом. В условиях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деятельностного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подхода человек, личность выступает как активное творческое начало.</a:t>
            </a:r>
          </a:p>
          <a:p>
            <a:pPr lvl="0"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142852"/>
            <a:ext cx="7406640" cy="903412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Проектная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гипотеза: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285860"/>
            <a:ext cx="7406640" cy="2316804"/>
          </a:xfrm>
        </p:spPr>
        <p:txBody>
          <a:bodyPr>
            <a:noAutofit/>
          </a:bodyPr>
          <a:lstStyle/>
          <a:p>
            <a:pPr lvl="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Если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использовать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деятельностный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подход в воспитании чувства патриотизма и повышении исторической значимости социально-культурных ценностей  путем вовлечения обучающихся в проектную деятельность, то это будет способствовать формированию навыков проектной деятельности в процессе развития отдельных групп компетенций у творческой группы инициаторов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проекта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будет способствовать развитию творческих способностей, критического мышления у  обучающихся профессиональных образовательных организаций, жителей и гостей города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Омска.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8072462" cy="158272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Ожидаемые результаты реализации проекта: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928802"/>
            <a:ext cx="7576398" cy="4319598"/>
          </a:xfrm>
        </p:spPr>
        <p:txBody>
          <a:bodyPr>
            <a:normAutofit/>
          </a:bodyPr>
          <a:lstStyle/>
          <a:p>
            <a:pPr lvl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Будет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создано познавательное издание «Дивный Омск», содержащее творческие работы.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Электронная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версия данного издания будет размещена в «Виртуальной мастерской ФГБОУ ВО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СибАДИ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на официальном сайте образовательного учреждения.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Program Files (x86)\Microsoft Office\MEDIA\CAGCAT10\j0299125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429264"/>
            <a:ext cx="785786" cy="12893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>
                <a:latin typeface="Times New Roman"/>
                <a:ea typeface="Calibri"/>
              </a:rPr>
              <a:t>Этапы разработки проекта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подготовительный этап;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организационный этап;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сновной этап;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/>
                <a:ea typeface="Calibri"/>
              </a:rPr>
              <a:t>завершающий этап.</a:t>
            </a:r>
            <a:endParaRPr lang="ru-RU" dirty="0"/>
          </a:p>
        </p:txBody>
      </p:sp>
      <p:pic>
        <p:nvPicPr>
          <p:cNvPr id="4098" name="Picture 2" descr="C:\Program Files (x86)\Microsoft Office\MEDIA\CAGCAT10\j030125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4000504"/>
            <a:ext cx="3429024" cy="24448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99</TotalTime>
  <Words>695</Words>
  <Application>Microsoft Office PowerPoint</Application>
  <PresentationFormat>Экран (4:3)</PresentationFormat>
  <Paragraphs>94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Солнцестояние</vt:lpstr>
      <vt:lpstr>МИНИСТЕРСТВО ОБРАЗОВАНИЯ И НАУКИ РОССИЙСКОЙ ФЕДЕРАЦИИ Федеральное государственное бюджетное образовательное учреждение  высшего  образования  «Сибирская государственная автомобильно-дорожная академия (СибАДИ)» Факультет «Автомобильный транспорт» Кафедра «Инженерная педагогика»</vt:lpstr>
      <vt:lpstr>АКТУАЛЬНОСТЬ</vt:lpstr>
      <vt:lpstr>ОБЩАЯ ХАРАКТЕРИСТИКА:</vt:lpstr>
      <vt:lpstr>Материал для данного проекта систематизирован как единый комплекс творческих работ в виде познавательного издания, включающего в себя 5 разделов:</vt:lpstr>
      <vt:lpstr>Целевая аудитория: </vt:lpstr>
      <vt:lpstr>Базовые подходы:</vt:lpstr>
      <vt:lpstr>Проектная гипотеза:</vt:lpstr>
      <vt:lpstr>Ожидаемые результаты реализации проекта: </vt:lpstr>
      <vt:lpstr>Этапы разработки проекта </vt:lpstr>
      <vt:lpstr>Сущность проектного предложения  </vt:lpstr>
      <vt:lpstr>            «Синквейны-загадки» </vt:lpstr>
      <vt:lpstr>Эссе</vt:lpstr>
      <vt:lpstr>Рисунки, иллюстрации</vt:lpstr>
      <vt:lpstr>Рисунки, иллюстрации</vt:lpstr>
      <vt:lpstr>Фотографии</vt:lpstr>
      <vt:lpstr>Раскраска-антистресс</vt:lpstr>
      <vt:lpstr>Риски реализации проекта:</vt:lpstr>
      <vt:lpstr>Инициативная группа: Габбасова А.А., Занкевич А.А., Захаров А.Ю., Банбан М.С., Обельчакова К.А., Шуанова С.Т., Данилова А.А., Бутько К.С.</vt:lpstr>
      <vt:lpstr>МИНИСТЕРСТВО ОБРАЗОВАНИЯ И НАУКИ РОССИЙСКОЙ ФЕДЕРАЦИИ Федеральное государственное бюджетное образовательное учреждение  высшего  образования  «Сибирская государственная автомобильно-дорожная академия (СибАДИ)» Факультет «Автомобильный транспорт» Кафедра «Инженерная педагогика»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И НАУКИ РОССИЙСКОЙ ФЕДЕРАЦИИ Федеральное государственное бюджетное образовательное учреждение  высшего  образования  «Сибирская государственная автомобильно-дорожная академия (СибАДИ)» Факультет «Автомобильный транспорт» Кафедра «Инженерная педагогика»</dc:title>
  <dc:creator>Асия Габбасова</dc:creator>
  <cp:lastModifiedBy>User</cp:lastModifiedBy>
  <cp:revision>13</cp:revision>
  <dcterms:created xsi:type="dcterms:W3CDTF">2017-02-16T18:57:49Z</dcterms:created>
  <dcterms:modified xsi:type="dcterms:W3CDTF">2017-02-16T20:49:34Z</dcterms:modified>
</cp:coreProperties>
</file>